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74" r:id="rId7"/>
    <p:sldId id="261" r:id="rId8"/>
    <p:sldId id="275" r:id="rId9"/>
    <p:sldId id="273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1" r:id="rId18"/>
    <p:sldId id="276" r:id="rId19"/>
  </p:sldIdLst>
  <p:sldSz cx="12192000" cy="6858000"/>
  <p:notesSz cx="6858000" cy="9144000"/>
  <p:embeddedFontLst>
    <p:embeddedFont>
      <p:font typeface="Arial Narrow" panose="020B060602020203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gf10L9/O25FquuOPl/RY1EpRjf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CDD818E-ADFA-4579-856F-A3140DA02BD1}">
  <a:tblStyle styleId="{3CDD818E-ADFA-4579-856F-A3140DA02BD1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BF1E8"/>
          </a:solidFill>
        </a:fill>
      </a:tcStyle>
    </a:wholeTbl>
    <a:band1H>
      <a:tcTxStyle/>
      <a:tcStyle>
        <a:tcBdr/>
        <a:fill>
          <a:solidFill>
            <a:srgbClr val="D4E2CE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4E2CE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6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6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2222" autoAdjust="0"/>
  </p:normalViewPr>
  <p:slideViewPr>
    <p:cSldViewPr snapToGrid="0">
      <p:cViewPr varScale="1">
        <p:scale>
          <a:sx n="82" d="100"/>
          <a:sy n="82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>
          <a:extLst>
            <a:ext uri="{FF2B5EF4-FFF2-40B4-BE49-F238E27FC236}">
              <a16:creationId xmlns:a16="http://schemas.microsoft.com/office/drawing/2014/main" id="{E36D4335-E700-3F26-567D-7F5B8E048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>
            <a:extLst>
              <a:ext uri="{FF2B5EF4-FFF2-40B4-BE49-F238E27FC236}">
                <a16:creationId xmlns:a16="http://schemas.microsoft.com/office/drawing/2014/main" id="{DC842F77-FD90-7E2A-C531-A202F5546E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>
            <a:extLst>
              <a:ext uri="{FF2B5EF4-FFF2-40B4-BE49-F238E27FC236}">
                <a16:creationId xmlns:a16="http://schemas.microsoft.com/office/drawing/2014/main" id="{1E9E9E37-1145-BA63-5DE8-DF9BA9623E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0595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3715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7" name="Google Shape;3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body" idx="1"/>
          </p:nvPr>
        </p:nvSpPr>
        <p:spPr>
          <a:xfrm>
            <a:off x="0" y="1873595"/>
            <a:ext cx="12119100" cy="4663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 b="1" dirty="0">
                <a:latin typeface="Arial Narrow"/>
                <a:ea typeface="Arial Narrow"/>
                <a:cs typeface="Arial Narrow"/>
                <a:sym typeface="Arial Narrow"/>
              </a:rPr>
              <a:t>DEPARTMENT OF  COMPUTER SCIENCE AND ENGINEERING</a:t>
            </a:r>
            <a:endParaRPr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0" lvl="0" indent="0" algn="ctr">
              <a:buSzPts val="3600"/>
              <a:buNone/>
            </a:pPr>
            <a:r>
              <a:rPr lang="en-US" b="1" dirty="0">
                <a:latin typeface="Arial Narrow"/>
                <a:ea typeface="Arial Narrow"/>
                <a:cs typeface="Arial Narrow"/>
                <a:sym typeface="Arial Narrow"/>
              </a:rPr>
              <a:t>20CS7503 &amp; DESIGN PROJECT 3</a:t>
            </a:r>
            <a:endParaRPr b="1"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0" lvl="0" indent="0" algn="ctr">
              <a:buSzPts val="3600"/>
              <a:buNone/>
            </a:pPr>
            <a:endParaRPr lang="en-US" b="1" dirty="0">
              <a:latin typeface="Arial Narrow"/>
              <a:sym typeface="Arial Narrow"/>
            </a:endParaRPr>
          </a:p>
          <a:p>
            <a:pPr marL="0" lvl="0" indent="0" algn="ctr">
              <a:buSzPts val="3600"/>
              <a:buNone/>
            </a:pPr>
            <a:r>
              <a:rPr lang="en-US" b="1" dirty="0"/>
              <a:t>END SEMESTER PRACTICAL EXAMINATION- NOV / DEC 2025</a:t>
            </a:r>
            <a:endParaRPr b="1"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u="sng" dirty="0">
                <a:latin typeface="Arial Narrow"/>
                <a:ea typeface="Arial Narrow"/>
                <a:cs typeface="Arial Narrow"/>
                <a:sym typeface="Arial Narrow"/>
              </a:rPr>
              <a:t>REVIEW PRESENTATION</a:t>
            </a:r>
            <a:endParaRPr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b="1" dirty="0">
                <a:latin typeface="Arial Narrow"/>
                <a:ea typeface="Arial Narrow"/>
                <a:cs typeface="Arial Narrow"/>
                <a:sym typeface="Arial Narrow"/>
              </a:rPr>
              <a:t>Batch No: 1</a:t>
            </a:r>
            <a:endParaRPr lang="en-US"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b="1" dirty="0">
                <a:latin typeface="Arial Narrow"/>
                <a:ea typeface="Arial Narrow"/>
                <a:cs typeface="Arial Narrow"/>
                <a:sym typeface="Arial Narrow"/>
              </a:rPr>
              <a:t>Date: 29.11.2025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b="1" dirty="0">
                <a:latin typeface="Arial Narrow"/>
                <a:ea typeface="Arial Narrow"/>
                <a:cs typeface="Arial Narrow"/>
                <a:sym typeface="Arial Narrow"/>
              </a:rPr>
              <a:t>Session: FN</a:t>
            </a:r>
            <a:endParaRPr b="1"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"/>
          <p:cNvPicPr preferRelativeResize="0"/>
          <p:nvPr/>
        </p:nvPicPr>
        <p:blipFill>
          <a:blip r:embed="rId3">
            <a:alphaModFix/>
          </a:blip>
          <a:srcRect l="16357" r="14907" b="8148"/>
          <a:stretch>
            <a:fillRect/>
          </a:stretch>
        </p:blipFill>
        <p:spPr>
          <a:xfrm>
            <a:off x="11215585" y="65332"/>
            <a:ext cx="903515" cy="511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1154A9-AC42-7CD3-98A5-5A0376D65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32" y="0"/>
            <a:ext cx="5348811" cy="18735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0" y="175854"/>
            <a:ext cx="121920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b="1">
                <a:latin typeface="Arial Narrow"/>
                <a:ea typeface="Arial Narrow"/>
                <a:cs typeface="Arial Narrow"/>
                <a:sym typeface="Arial Narrow"/>
              </a:rPr>
              <a:t>SOFTWARE AND HARDWARE REQUIREMENTS </a:t>
            </a:r>
            <a:endParaRPr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2"/>
          </p:nvPr>
        </p:nvSpPr>
        <p:spPr>
          <a:xfrm>
            <a:off x="793748" y="1662845"/>
            <a:ext cx="5157900" cy="4049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b="1" dirty="0">
                <a:latin typeface="Arial Narrow" panose="020B0606020202030204" pitchFamily="34" charset="0"/>
                <a:ea typeface="Arial Narrow"/>
                <a:cs typeface="Arial Narrow"/>
                <a:sym typeface="Arial Narrow"/>
              </a:rPr>
              <a:t>HARDWARE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US" dirty="0">
              <a:latin typeface="Arial Narrow" panose="020B0606020202030204" pitchFamily="34" charset="0"/>
              <a:ea typeface="Arial Narrow"/>
              <a:cs typeface="Arial Narrow"/>
              <a:sym typeface="Arial Narrow"/>
            </a:endParaRP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  <a:ea typeface="Arial Narrow"/>
                <a:cs typeface="Arial Narrow"/>
                <a:sym typeface="Arial Narrow"/>
              </a:rPr>
              <a:t>Processor: i5/Ryzen5+</a:t>
            </a: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  <a:ea typeface="Arial Narrow"/>
                <a:cs typeface="Arial Narrow"/>
                <a:sym typeface="Arial Narrow"/>
              </a:rPr>
              <a:t>RAM: 8GB+</a:t>
            </a: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  <a:ea typeface="Arial Narrow"/>
                <a:cs typeface="Arial Narrow"/>
                <a:sym typeface="Arial Narrow"/>
              </a:rPr>
              <a:t>GPU: NVIDIA/</a:t>
            </a:r>
            <a:r>
              <a:rPr lang="en-US" dirty="0" err="1">
                <a:latin typeface="Arial Narrow" panose="020B0606020202030204" pitchFamily="34" charset="0"/>
                <a:ea typeface="Arial Narrow"/>
                <a:cs typeface="Arial Narrow"/>
                <a:sym typeface="Arial Narrow"/>
              </a:rPr>
              <a:t>Colab</a:t>
            </a:r>
            <a:endParaRPr lang="en-US" dirty="0">
              <a:latin typeface="Arial Narrow" panose="020B0606020202030204" pitchFamily="34" charset="0"/>
              <a:ea typeface="Arial Narrow"/>
              <a:cs typeface="Arial Narrow"/>
              <a:sym typeface="Arial Narrow"/>
            </a:endParaRP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  <a:ea typeface="Arial Narrow"/>
                <a:cs typeface="Arial Narrow"/>
                <a:sym typeface="Arial Narrow"/>
              </a:rPr>
              <a:t>Storage: 50GB+</a:t>
            </a: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  <a:ea typeface="Arial Narrow"/>
                <a:cs typeface="Arial Narrow"/>
                <a:sym typeface="Arial Narrow"/>
              </a:rPr>
              <a:t>Peripherals: Standard</a:t>
            </a:r>
          </a:p>
        </p:txBody>
      </p:sp>
      <p:sp>
        <p:nvSpPr>
          <p:cNvPr id="140" name="Google Shape;140;p8"/>
          <p:cNvSpPr txBox="1">
            <a:spLocks noGrp="1"/>
          </p:cNvSpPr>
          <p:nvPr>
            <p:ph type="body" idx="4"/>
          </p:nvPr>
        </p:nvSpPr>
        <p:spPr>
          <a:xfrm>
            <a:off x="5853793" y="1574354"/>
            <a:ext cx="6113621" cy="4383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b="1" dirty="0">
                <a:latin typeface="Arial Narrow"/>
                <a:ea typeface="Arial Narrow"/>
                <a:cs typeface="Arial Narrow"/>
                <a:sym typeface="Arial Narrow"/>
              </a:rPr>
              <a:t>SOFTWARE</a:t>
            </a:r>
            <a:endParaRPr b="1"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+mj-lt"/>
              <a:buAutoNum type="arabicPeriod"/>
            </a:pPr>
            <a:endParaRPr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514350" indent="-514350">
              <a:spcBef>
                <a:spcPts val="0"/>
              </a:spcBef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OS: Windows/</a:t>
            </a:r>
            <a:r>
              <a:rPr lang="en-US" dirty="0" err="1">
                <a:latin typeface="Arial Narrow" panose="020B0606020202030204" pitchFamily="34" charset="0"/>
              </a:rPr>
              <a:t>Colab</a:t>
            </a:r>
            <a:endParaRPr lang="en-US" dirty="0">
              <a:latin typeface="Arial Narrow" panose="020B0606020202030204" pitchFamily="34" charset="0"/>
              <a:ea typeface="Arial Narrow"/>
              <a:cs typeface="Arial Narrow"/>
              <a:sym typeface="Arial Narrow"/>
            </a:endParaRPr>
          </a:p>
          <a:p>
            <a:pPr marL="514350" indent="-514350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Language: Python</a:t>
            </a:r>
            <a:endParaRPr lang="en-US" dirty="0">
              <a:latin typeface="Arial Narrow" panose="020B0606020202030204" pitchFamily="34" charset="0"/>
              <a:ea typeface="Arial Narrow"/>
              <a:cs typeface="Arial Narrow"/>
              <a:sym typeface="Arial Narrow"/>
            </a:endParaRPr>
          </a:p>
          <a:p>
            <a:pPr marL="514350" indent="-514350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Libraries: Scikit-learn, TensorFlow, </a:t>
            </a:r>
            <a:r>
              <a:rPr lang="en-US" dirty="0" err="1">
                <a:latin typeface="Arial Narrow" panose="020B0606020202030204" pitchFamily="34" charset="0"/>
              </a:rPr>
              <a:t>Keras</a:t>
            </a:r>
            <a:r>
              <a:rPr lang="en-US" dirty="0">
                <a:latin typeface="Arial Narrow" panose="020B0606020202030204" pitchFamily="34" charset="0"/>
              </a:rPr>
              <a:t>, Pandas, NumPy, Matplotlib, </a:t>
            </a:r>
            <a:r>
              <a:rPr lang="en-US" dirty="0" err="1">
                <a:latin typeface="Arial Narrow" panose="020B0606020202030204" pitchFamily="34" charset="0"/>
              </a:rPr>
              <a:t>Gradio</a:t>
            </a:r>
            <a:r>
              <a:rPr lang="en-US" dirty="0">
                <a:latin typeface="Arial Narrow" panose="020B0606020202030204" pitchFamily="34" charset="0"/>
              </a:rPr>
              <a:t>/</a:t>
            </a:r>
            <a:r>
              <a:rPr lang="en-US" dirty="0" err="1">
                <a:latin typeface="Arial Narrow" panose="020B0606020202030204" pitchFamily="34" charset="0"/>
              </a:rPr>
              <a:t>Streamlit</a:t>
            </a:r>
            <a:endParaRPr lang="en-US" dirty="0">
              <a:latin typeface="Arial Narrow" panose="020B0606020202030204" pitchFamily="34" charset="0"/>
            </a:endParaRPr>
          </a:p>
          <a:p>
            <a:pPr marL="514350" indent="-514350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Database: CSV</a:t>
            </a:r>
          </a:p>
          <a:p>
            <a:pPr marL="514350" indent="-514350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IDE: </a:t>
            </a:r>
            <a:r>
              <a:rPr lang="en-US" dirty="0" err="1">
                <a:latin typeface="Arial Narrow" panose="020B0606020202030204" pitchFamily="34" charset="0"/>
              </a:rPr>
              <a:t>Jupyter</a:t>
            </a:r>
            <a:r>
              <a:rPr lang="en-US" dirty="0">
                <a:latin typeface="Arial Narrow" panose="020B0606020202030204" pitchFamily="34" charset="0"/>
              </a:rPr>
              <a:t>/</a:t>
            </a:r>
            <a:r>
              <a:rPr lang="en-US" dirty="0" err="1">
                <a:latin typeface="Arial Narrow" panose="020B0606020202030204" pitchFamily="34" charset="0"/>
              </a:rPr>
              <a:t>Colab</a:t>
            </a:r>
            <a:r>
              <a:rPr lang="en-US" dirty="0">
                <a:latin typeface="Arial Narrow" panose="020B0606020202030204" pitchFamily="34" charset="0"/>
              </a:rPr>
              <a:t>/PyCharm</a:t>
            </a:r>
            <a:endParaRPr lang="en-US" dirty="0">
              <a:latin typeface="Arial Narrow" panose="020B0606020202030204" pitchFamily="34" charset="0"/>
              <a:ea typeface="Arial Narrow"/>
              <a:cs typeface="Arial Narrow"/>
              <a:sym typeface="Arial Narrow"/>
            </a:endParaRPr>
          </a:p>
        </p:txBody>
      </p:sp>
      <p:sp>
        <p:nvSpPr>
          <p:cNvPr id="141" name="Google Shape;141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10</a:t>
            </a:fld>
            <a:endParaRPr b="1">
              <a:solidFill>
                <a:schemeClr val="dk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4253F0-9BCA-FF41-B75F-5BFE90A0B6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26481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4CF004-B87F-B71D-5E8E-FC0F5BAE524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2350661"/>
            <a:ext cx="542383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"/>
          <p:cNvSpPr txBox="1">
            <a:spLocks noGrp="1"/>
          </p:cNvSpPr>
          <p:nvPr>
            <p:ph type="title"/>
          </p:nvPr>
        </p:nvSpPr>
        <p:spPr>
          <a:xfrm>
            <a:off x="0" y="301658"/>
            <a:ext cx="121920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lang="en-US" b="1">
                <a:latin typeface="Arial Narrow"/>
                <a:ea typeface="Arial Narrow"/>
                <a:cs typeface="Arial Narrow"/>
                <a:sym typeface="Arial Narrow"/>
              </a:rPr>
              <a:t>MODULES </a:t>
            </a:r>
            <a:endParaRPr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47" name="Google Shape;147;p9"/>
          <p:cNvSpPr txBox="1">
            <a:spLocks noGrp="1"/>
          </p:cNvSpPr>
          <p:nvPr>
            <p:ph type="body" idx="1"/>
          </p:nvPr>
        </p:nvSpPr>
        <p:spPr>
          <a:xfrm>
            <a:off x="838200" y="1834956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indent="-514350">
              <a:spcBef>
                <a:spcPts val="0"/>
              </a:spcBef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Arial Narrow" panose="020B0606020202030204" pitchFamily="34" charset="0"/>
              </a:rPr>
              <a:t>Tabular Risk Prediction (Cleveland &amp; Framingham)</a:t>
            </a:r>
            <a:endParaRPr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marL="514350" indent="-514350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Arial Narrow" panose="020B0606020202030204" pitchFamily="34" charset="0"/>
              </a:rPr>
              <a:t>ECG Heartbeat Signal Analysis (MIT-BIH Dataset)</a:t>
            </a:r>
            <a:endParaRPr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marL="514350" indent="-514350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Arial Narrow" panose="020B0606020202030204" pitchFamily="34" charset="0"/>
              </a:rPr>
              <a:t>ECG Image Analysis (Normal, MI, Abnormal, </a:t>
            </a:r>
            <a:r>
              <a:rPr lang="en-US" dirty="0" err="1">
                <a:solidFill>
                  <a:schemeClr val="tx1"/>
                </a:solidFill>
                <a:latin typeface="Arial Narrow" panose="020B0606020202030204" pitchFamily="34" charset="0"/>
              </a:rPr>
              <a:t>HistoryMI</a:t>
            </a:r>
            <a:r>
              <a:rPr lang="en-US" dirty="0">
                <a:solidFill>
                  <a:schemeClr val="tx1"/>
                </a:solidFill>
                <a:latin typeface="Arial Narrow" panose="020B0606020202030204" pitchFamily="34" charset="0"/>
              </a:rPr>
              <a:t>)</a:t>
            </a:r>
            <a:endParaRPr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marL="514350" indent="-514350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Arial Narrow" panose="020B0606020202030204" pitchFamily="34" charset="0"/>
              </a:rPr>
              <a:t>Fusion &amp; Risk Stratification</a:t>
            </a:r>
            <a:endParaRPr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marL="514350" indent="-514350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Arial Narrow" panose="020B0606020202030204" pitchFamily="34" charset="0"/>
              </a:rPr>
              <a:t>Recommendation Engine</a:t>
            </a:r>
            <a:endParaRPr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</a:pPr>
            <a:endParaRPr dirty="0">
              <a:latin typeface="Arial Narrow" panose="020B060602020203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11</a:t>
            </a:fld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"/>
          <p:cNvSpPr txBox="1">
            <a:spLocks noGrp="1"/>
          </p:cNvSpPr>
          <p:nvPr>
            <p:ph type="title"/>
          </p:nvPr>
        </p:nvSpPr>
        <p:spPr>
          <a:xfrm>
            <a:off x="0" y="207390"/>
            <a:ext cx="121920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lang="en-US" b="1" dirty="0">
                <a:latin typeface="Arial Narrow"/>
                <a:ea typeface="Arial Narrow"/>
                <a:cs typeface="Arial Narrow"/>
                <a:sym typeface="Arial Narrow"/>
              </a:rPr>
              <a:t>IMPLEMENTATION OF MODULE-1</a:t>
            </a:r>
            <a:endParaRPr b="1"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54" name="Google Shape;154;p10"/>
          <p:cNvSpPr txBox="1">
            <a:spLocks noGrp="1"/>
          </p:cNvSpPr>
          <p:nvPr>
            <p:ph type="body" idx="1"/>
          </p:nvPr>
        </p:nvSpPr>
        <p:spPr>
          <a:xfrm>
            <a:off x="838200" y="104185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indent="-514350" algn="just">
              <a:spcBef>
                <a:spcPts val="0"/>
              </a:spcBef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Preprocess Cleveland &amp; Framingham clinical data (handle missing values, normalize, encode) and train a Random Forest.</a:t>
            </a:r>
          </a:p>
          <a:p>
            <a:pPr marL="514350" indent="-514350" algn="just">
              <a:spcBef>
                <a:spcPts val="0"/>
              </a:spcBef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Predict heart disease probability (0–100%) and classify risk as Low, Medium, or High.</a:t>
            </a:r>
            <a:endParaRPr dirty="0">
              <a:latin typeface="Arial Narrow" panose="020B0606020202030204" pitchFamily="34" charset="0"/>
            </a:endParaRPr>
          </a:p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</a:pPr>
            <a:endParaRPr dirty="0">
              <a:latin typeface="Arial Narrow" panose="020B060602020203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Google Shape;15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12</a:t>
            </a:fld>
            <a:endParaRPr b="1"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E09E3E-6A23-1B41-2BF7-2F0A861C0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3282" y="2659224"/>
            <a:ext cx="6951305" cy="361094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"/>
          <p:cNvSpPr txBox="1">
            <a:spLocks noGrp="1"/>
          </p:cNvSpPr>
          <p:nvPr>
            <p:ph type="body" idx="1"/>
          </p:nvPr>
        </p:nvSpPr>
        <p:spPr>
          <a:xfrm>
            <a:off x="754225" y="85524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indent="-514350" algn="just">
              <a:spcBef>
                <a:spcPts val="0"/>
              </a:spcBef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Raw ECG signals from MIT-BIH are normalized, reshaped, and classified using a 1D CNN into Normal, Supraventricular, Ventricular, Fusion, or Unknown classes.</a:t>
            </a:r>
            <a:endParaRPr dirty="0">
              <a:latin typeface="Arial Narrow" panose="020B0606020202030204" pitchFamily="34" charset="0"/>
            </a:endParaRPr>
          </a:p>
          <a:p>
            <a:pPr marL="514350" indent="-514350" algn="just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Each class is mapped to a risk level: Normal → Low, Supraventricular/Unknown → Medium, Ventricular/Fusion → High.</a:t>
            </a:r>
            <a:endParaRPr dirty="0">
              <a:latin typeface="Arial Narrow" panose="020B060602020203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</a:pPr>
            <a:endParaRPr dirty="0">
              <a:latin typeface="Arial Narrow" panose="020B060602020203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13</a:t>
            </a:fld>
            <a:endParaRPr b="1">
              <a:solidFill>
                <a:schemeClr val="dk1"/>
              </a:solidFill>
            </a:endParaRPr>
          </a:p>
        </p:txBody>
      </p:sp>
      <p:sp>
        <p:nvSpPr>
          <p:cNvPr id="162" name="Google Shape;162;p11"/>
          <p:cNvSpPr txBox="1">
            <a:spLocks noGrp="1"/>
          </p:cNvSpPr>
          <p:nvPr>
            <p:ph type="title"/>
          </p:nvPr>
        </p:nvSpPr>
        <p:spPr>
          <a:xfrm>
            <a:off x="0" y="105210"/>
            <a:ext cx="121920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lang="en-US" b="1" dirty="0">
                <a:latin typeface="Arial Narrow"/>
                <a:ea typeface="Arial Narrow"/>
                <a:cs typeface="Arial Narrow"/>
                <a:sym typeface="Arial Narrow"/>
              </a:rPr>
              <a:t>IMPLEMENTATION OF MODULE-2</a:t>
            </a:r>
            <a:endParaRPr b="1"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349B71-6E18-62B7-00C4-3896A25AD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734" y="3032448"/>
            <a:ext cx="7847045" cy="368902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"/>
          <p:cNvSpPr txBox="1">
            <a:spLocks noGrp="1"/>
          </p:cNvSpPr>
          <p:nvPr>
            <p:ph type="body" idx="1"/>
          </p:nvPr>
        </p:nvSpPr>
        <p:spPr>
          <a:xfrm>
            <a:off x="838200" y="780596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indent="-514350" algn="just">
              <a:spcBef>
                <a:spcPts val="0"/>
              </a:spcBef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ECG images are preprocessed (grayscale, resize, normalize) and classified using a 2D CNN into Normal, MI, Abnormal, or </a:t>
            </a:r>
            <a:r>
              <a:rPr lang="en-US" dirty="0" err="1">
                <a:latin typeface="Arial Narrow" panose="020B0606020202030204" pitchFamily="34" charset="0"/>
              </a:rPr>
              <a:t>HistoryMI</a:t>
            </a:r>
            <a:r>
              <a:rPr lang="en-US" dirty="0">
                <a:latin typeface="Arial Narrow" panose="020B0606020202030204" pitchFamily="34" charset="0"/>
              </a:rPr>
              <a:t>.</a:t>
            </a:r>
            <a:endParaRPr dirty="0">
              <a:latin typeface="Arial Narrow" panose="020B0606020202030204" pitchFamily="34" charset="0"/>
            </a:endParaRPr>
          </a:p>
          <a:p>
            <a:pPr marL="514350" indent="-514350" algn="just"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Each class is mapped to a risk level with explanation: Normal → Low, MI → High, Abnormal/</a:t>
            </a:r>
            <a:r>
              <a:rPr lang="en-US" dirty="0" err="1">
                <a:latin typeface="Arial Narrow" panose="020B0606020202030204" pitchFamily="34" charset="0"/>
              </a:rPr>
              <a:t>HistoryMI</a:t>
            </a:r>
            <a:r>
              <a:rPr lang="en-US" dirty="0">
                <a:latin typeface="Arial Narrow" panose="020B0606020202030204" pitchFamily="34" charset="0"/>
              </a:rPr>
              <a:t> → Medium.</a:t>
            </a:r>
          </a:p>
          <a:p>
            <a:pPr marL="0" indent="0" algn="just">
              <a:buSzPts val="2800"/>
              <a:buNone/>
            </a:pPr>
            <a:endParaRPr dirty="0">
              <a:latin typeface="Arial Narrow" panose="020B0606020202030204" pitchFamily="34" charset="0"/>
            </a:endParaRPr>
          </a:p>
        </p:txBody>
      </p:sp>
      <p:sp>
        <p:nvSpPr>
          <p:cNvPr id="168" name="Google Shape;16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14</a:t>
            </a:fld>
            <a:endParaRPr b="1">
              <a:solidFill>
                <a:schemeClr val="dk1"/>
              </a:solidFill>
            </a:endParaRPr>
          </a:p>
        </p:txBody>
      </p: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0" y="136525"/>
            <a:ext cx="121920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lang="en-US" b="1" dirty="0">
                <a:latin typeface="Arial Narrow"/>
                <a:ea typeface="Arial Narrow"/>
                <a:cs typeface="Arial Narrow"/>
                <a:sym typeface="Arial Narrow"/>
              </a:rPr>
              <a:t>IMPLEMENTATION OF MODULE-3</a:t>
            </a:r>
            <a:endParaRPr b="1"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4F952B-9E43-3627-BB3C-F89627854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68554"/>
            <a:ext cx="10515600" cy="377889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3"/>
          <p:cNvSpPr txBox="1">
            <a:spLocks noGrp="1"/>
          </p:cNvSpPr>
          <p:nvPr>
            <p:ph type="body" idx="1"/>
          </p:nvPr>
        </p:nvSpPr>
        <p:spPr>
          <a:xfrm>
            <a:off x="1043473" y="92623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indent="-514350" algn="just">
              <a:spcBef>
                <a:spcPts val="0"/>
              </a:spcBef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Combines tabular, ECG signal, and ECG image predictions using a fusion rule that takes the highest severity among them.</a:t>
            </a:r>
          </a:p>
          <a:p>
            <a:pPr marL="514350" indent="-514350" algn="just"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Final output is a unified risk level: High if any module predicts High, else Medium if any predicts Medium, otherwise Low.</a:t>
            </a:r>
          </a:p>
          <a:p>
            <a:pPr marL="0" indent="0" algn="just">
              <a:buSzPts val="2800"/>
              <a:buNone/>
            </a:pPr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175" name="Google Shape;17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15</a:t>
            </a:fld>
            <a:endParaRPr b="1">
              <a:solidFill>
                <a:schemeClr val="dk1"/>
              </a:solidFill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/>
          </p:nvPr>
        </p:nvSpPr>
        <p:spPr>
          <a:xfrm>
            <a:off x="0" y="136525"/>
            <a:ext cx="121920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lang="en-US" b="1" dirty="0">
                <a:latin typeface="Arial Narrow"/>
                <a:ea typeface="Arial Narrow"/>
                <a:cs typeface="Arial Narrow"/>
                <a:sym typeface="Arial Narrow"/>
              </a:rPr>
              <a:t>IMPLEMENTATION OF MODULE-4</a:t>
            </a:r>
            <a:endParaRPr b="1"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806A52-75BC-1FDA-099A-77013A072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6995" y="2841766"/>
            <a:ext cx="10196805" cy="369714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4"/>
          <p:cNvSpPr txBox="1">
            <a:spLocks noGrp="1"/>
          </p:cNvSpPr>
          <p:nvPr>
            <p:ph type="body" idx="1"/>
          </p:nvPr>
        </p:nvSpPr>
        <p:spPr>
          <a:xfrm>
            <a:off x="838200" y="106984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indent="-514350" algn="just">
              <a:spcBef>
                <a:spcPts val="0"/>
              </a:spcBef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Takes the final fused risk level as input and applies simple if–else rules.</a:t>
            </a:r>
          </a:p>
          <a:p>
            <a:pPr marL="514350" indent="-514350"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Provides plain-text medical recommendations: Low → Healthy lifestyle, Medium → Consultation soon, High → Immediate cardiologist visit.</a:t>
            </a:r>
          </a:p>
          <a:p>
            <a:pPr marL="0" indent="0">
              <a:buSzPts val="2800"/>
              <a:buNone/>
            </a:pPr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182" name="Google Shape;182;p14"/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16</a:t>
            </a:fld>
            <a:endParaRPr b="1">
              <a:solidFill>
                <a:schemeClr val="dk1"/>
              </a:solidFill>
            </a:endParaRPr>
          </a:p>
        </p:txBody>
      </p:sp>
      <p:sp>
        <p:nvSpPr>
          <p:cNvPr id="183" name="Google Shape;183;p14"/>
          <p:cNvSpPr txBox="1">
            <a:spLocks noGrp="1"/>
          </p:cNvSpPr>
          <p:nvPr>
            <p:ph type="title"/>
          </p:nvPr>
        </p:nvSpPr>
        <p:spPr>
          <a:xfrm>
            <a:off x="0" y="254524"/>
            <a:ext cx="121920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lang="en-US" b="1" dirty="0">
                <a:latin typeface="Arial Narrow"/>
                <a:ea typeface="Arial Narrow"/>
                <a:cs typeface="Arial Narrow"/>
                <a:sym typeface="Arial Narrow"/>
              </a:rPr>
              <a:t>IMPLEMENTATION OF MODULE-5</a:t>
            </a:r>
            <a:endParaRPr b="1"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602FF3-4F0C-16CF-806E-048D572E3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77" y="2735511"/>
            <a:ext cx="11961845" cy="375736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066900" cy="8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b="1" dirty="0">
                <a:latin typeface="Arial Narrow"/>
                <a:ea typeface="Arial Narrow"/>
                <a:cs typeface="Arial Narrow"/>
                <a:sym typeface="Arial Narrow"/>
              </a:rPr>
              <a:t>CONCLUSION</a:t>
            </a:r>
            <a:endParaRPr b="1"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95" name="Google Shape;195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indent="-514350" algn="just">
              <a:spcBef>
                <a:spcPts val="0"/>
              </a:spcBef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This detection integrates clinical data, ECG signals, and ECG images to provide multi-class disease detection and stratify patients into Low, Medium, or High risk categories for more accurate prediction.</a:t>
            </a:r>
          </a:p>
          <a:p>
            <a:pPr marL="514350" indent="-514350" algn="just"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The system fuses information from all modalities and delivers personalized recommendations, enabling early diagnosis, reducing misdiagnosis, and supporting both clinical and remote patient monitoring.</a:t>
            </a:r>
          </a:p>
        </p:txBody>
      </p:sp>
      <p:sp>
        <p:nvSpPr>
          <p:cNvPr id="196" name="Google Shape;19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17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FBF471-167D-3EDB-7A88-F3B1FF42B7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sp>
        <p:nvSpPr>
          <p:cNvPr id="3" name="Google Shape;194;p16">
            <a:extLst>
              <a:ext uri="{FF2B5EF4-FFF2-40B4-BE49-F238E27FC236}">
                <a16:creationId xmlns:a16="http://schemas.microsoft.com/office/drawing/2014/main" id="{302F933A-0268-2150-B07F-CE31108FBBE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066900" cy="8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90000"/>
              </a:lnSpc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4400" b="1" dirty="0">
                <a:latin typeface="Arial Narrow" panose="020B0606020202030204" pitchFamily="34" charset="0"/>
                <a:ea typeface="Arial Narrow"/>
                <a:cs typeface="Arial Narrow"/>
                <a:sym typeface="Arial Narrow"/>
              </a:rPr>
              <a:t>FUTURE ENHANCEMENT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D08E8B-8501-1C52-6AFD-FCCE5F83DB95}"/>
              </a:ext>
            </a:extLst>
          </p:cNvPr>
          <p:cNvSpPr txBox="1"/>
          <p:nvPr/>
        </p:nvSpPr>
        <p:spPr>
          <a:xfrm>
            <a:off x="643813" y="1520890"/>
            <a:ext cx="1115941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2800" dirty="0">
                <a:latin typeface="Arial Narrow" panose="020B0606020202030204" pitchFamily="34" charset="0"/>
              </a:rPr>
              <a:t>Connect with wearable ECG devices for continuous heart monitoring and deploy models on cloud or mobile platforms for real-time inference.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dirty="0">
                <a:latin typeface="Arial Narrow" panose="020B0606020202030204" pitchFamily="34" charset="0"/>
              </a:rPr>
              <a:t>Integrate SHAP, LIME, or Grad-CAM techniques to make the model’s predictions interpretable for doctors and enhance clinical trust.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dirty="0">
                <a:latin typeface="Arial Narrow" panose="020B0606020202030204" pitchFamily="34" charset="0"/>
              </a:rPr>
              <a:t>Build an interactive dashboard with personalized lifestyle suggestions, progress tracking, and automated PDF reports for patients and doctors.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dirty="0">
                <a:latin typeface="Arial Narrow" panose="020B0606020202030204" pitchFamily="34" charset="0"/>
              </a:rPr>
              <a:t>Replace rule-based fusion with a neural fusion network that learns relationships between tabular, signal, and image features for unified diagnosis.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dirty="0">
                <a:latin typeface="Arial Narrow" panose="020B0606020202030204" pitchFamily="34" charset="0"/>
              </a:rPr>
              <a:t>Upgrade CNNs with </a:t>
            </a:r>
            <a:r>
              <a:rPr lang="en-US" sz="2800" dirty="0" err="1">
                <a:latin typeface="Arial Narrow" panose="020B0606020202030204" pitchFamily="34" charset="0"/>
              </a:rPr>
              <a:t>ResNet</a:t>
            </a:r>
            <a:r>
              <a:rPr lang="en-US" sz="2800" dirty="0">
                <a:latin typeface="Arial Narrow" panose="020B0606020202030204" pitchFamily="34" charset="0"/>
              </a:rPr>
              <a:t>, </a:t>
            </a:r>
            <a:r>
              <a:rPr lang="en-US" sz="2800" dirty="0" err="1">
                <a:latin typeface="Arial Narrow" panose="020B0606020202030204" pitchFamily="34" charset="0"/>
              </a:rPr>
              <a:t>EfficientNet</a:t>
            </a:r>
            <a:r>
              <a:rPr lang="en-US" sz="2800" dirty="0">
                <a:latin typeface="Arial Narrow" panose="020B0606020202030204" pitchFamily="34" charset="0"/>
              </a:rPr>
              <a:t>, or Transformer-based models for ECG images and signals to improve prediction accuracy and robustness.</a:t>
            </a:r>
          </a:p>
        </p:txBody>
      </p:sp>
    </p:spTree>
    <p:extLst>
      <p:ext uri="{BB962C8B-B14F-4D97-AF65-F5344CB8AC3E}">
        <p14:creationId xmlns:p14="http://schemas.microsoft.com/office/powerpoint/2010/main" val="2419628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>
            <a:spLocks noGrp="1"/>
          </p:cNvSpPr>
          <p:nvPr>
            <p:ph type="body" idx="1"/>
          </p:nvPr>
        </p:nvSpPr>
        <p:spPr>
          <a:xfrm>
            <a:off x="0" y="538686"/>
            <a:ext cx="12119100" cy="2176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 b="1" dirty="0">
                <a:latin typeface="Arial Narrow"/>
                <a:ea typeface="Arial Narrow"/>
                <a:cs typeface="Arial Narrow"/>
                <a:sym typeface="Arial Narrow"/>
              </a:rPr>
              <a:t>TITLE OF THE PROJECT</a:t>
            </a: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 b="1" dirty="0">
                <a:latin typeface="Arial Narrow"/>
                <a:ea typeface="Arial Narrow"/>
                <a:cs typeface="Arial Narrow"/>
                <a:sym typeface="Arial Narrow"/>
              </a:rPr>
              <a:t>AI-POWERED CARDIOVASCULAR HEART DISEASE DETECTION USING MACHINE LEARNING</a:t>
            </a:r>
            <a:endParaRPr b="1"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97" name="Google Shape;97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2"/>
          <p:cNvSpPr txBox="1">
            <a:spLocks noGrp="1"/>
          </p:cNvSpPr>
          <p:nvPr>
            <p:ph type="body" idx="1"/>
          </p:nvPr>
        </p:nvSpPr>
        <p:spPr>
          <a:xfrm>
            <a:off x="495816" y="3594414"/>
            <a:ext cx="3793379" cy="27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b="1" dirty="0">
                <a:latin typeface="Arial Narrow" panose="020B0606020202030204" pitchFamily="34" charset="0"/>
                <a:ea typeface="Times New Roman"/>
                <a:cs typeface="Times New Roman"/>
                <a:sym typeface="Times New Roman"/>
              </a:rPr>
              <a:t>Guide Name: 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b="1" dirty="0">
                <a:latin typeface="Arial Narrow" panose="020B0606020202030204" pitchFamily="34" charset="0"/>
                <a:ea typeface="Times New Roman"/>
                <a:cs typeface="Times New Roman"/>
                <a:sym typeface="Times New Roman"/>
              </a:rPr>
              <a:t>               Mr. DEVAN D.P.,M.E.,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b="1" dirty="0">
                <a:latin typeface="Arial Narrow" panose="020B0606020202030204" pitchFamily="34" charset="0"/>
                <a:ea typeface="Times New Roman"/>
                <a:cs typeface="Times New Roman"/>
                <a:sym typeface="Times New Roman"/>
              </a:rPr>
              <a:t>                 </a:t>
            </a:r>
            <a:endParaRPr b="1" dirty="0">
              <a:latin typeface="Arial Narrow" panose="020B0606020202030204" pitchFamily="34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6900421" y="3631450"/>
            <a:ext cx="5098912" cy="27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b="1" dirty="0">
                <a:latin typeface="Arial Narrow" panose="020B0606020202030204" pitchFamily="34" charset="0"/>
                <a:ea typeface="Times New Roman"/>
                <a:cs typeface="Times New Roman"/>
                <a:sym typeface="Times New Roman"/>
              </a:rPr>
              <a:t>Team Members: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b="1" dirty="0">
                <a:latin typeface="Arial Narrow" panose="020B0606020202030204" pitchFamily="34" charset="0"/>
                <a:ea typeface="Times New Roman"/>
                <a:cs typeface="Times New Roman"/>
                <a:sym typeface="Times New Roman"/>
              </a:rPr>
              <a:t>               K.SHALINI        [811722104139]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b="1" dirty="0">
                <a:latin typeface="Arial Narrow" panose="020B0606020202030204" pitchFamily="34" charset="0"/>
                <a:ea typeface="Times New Roman"/>
                <a:cs typeface="Times New Roman"/>
                <a:sym typeface="Times New Roman"/>
              </a:rPr>
              <a:t>               V.G SOWMIYA [811722104150]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b="1" dirty="0">
                <a:latin typeface="Arial Narrow" panose="020B0606020202030204" pitchFamily="34" charset="0"/>
                <a:ea typeface="Times New Roman"/>
                <a:cs typeface="Times New Roman"/>
                <a:sym typeface="Times New Roman"/>
              </a:rPr>
              <a:t>               S.SUBHIKA      [811722104158]</a:t>
            </a:r>
            <a:endParaRPr b="1" dirty="0">
              <a:latin typeface="Arial Narrow" panose="020B0606020202030204" pitchFamily="34" charset="0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>
            <a:spLocks noGrp="1"/>
          </p:cNvSpPr>
          <p:nvPr>
            <p:ph type="title"/>
          </p:nvPr>
        </p:nvSpPr>
        <p:spPr>
          <a:xfrm>
            <a:off x="838200" y="136219"/>
            <a:ext cx="105156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b="1" dirty="0">
                <a:latin typeface="Arial Narrow"/>
                <a:ea typeface="Arial Narrow"/>
                <a:cs typeface="Arial Narrow"/>
                <a:sym typeface="Arial Narrow"/>
              </a:rPr>
              <a:t>OBJECTIVE OF THE PROJECT</a:t>
            </a:r>
            <a:endParaRPr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05" name="Google Shape;105;p3"/>
          <p:cNvSpPr txBox="1">
            <a:spLocks noGrp="1"/>
          </p:cNvSpPr>
          <p:nvPr>
            <p:ph type="body" idx="1"/>
          </p:nvPr>
        </p:nvSpPr>
        <p:spPr>
          <a:xfrm>
            <a:off x="838200" y="1448789"/>
            <a:ext cx="10515600" cy="4798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514350" lvl="0" indent="-514350" algn="just">
              <a:spcBef>
                <a:spcPts val="0"/>
              </a:spcBef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/>
                <a:ea typeface="Arial Narrow"/>
                <a:cs typeface="Arial Narrow"/>
                <a:sym typeface="Arial Narrow"/>
              </a:rPr>
              <a:t>Identify heart disease risk at an early stage using clinical features (age, cholesterol, blood pressure, diabetes, etc.).</a:t>
            </a:r>
            <a:endParaRPr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514350" lvl="0" indent="-514350" algn="just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/>
                <a:ea typeface="Arial Narrow"/>
                <a:cs typeface="Arial Narrow"/>
                <a:sym typeface="Arial Narrow"/>
              </a:rPr>
              <a:t>Classify ECG signals and images into specific cardiac conditions (Normal, MI, Abnormal, </a:t>
            </a:r>
            <a:r>
              <a:rPr lang="en-US" dirty="0" err="1">
                <a:latin typeface="Arial Narrow"/>
                <a:ea typeface="Arial Narrow"/>
                <a:cs typeface="Arial Narrow"/>
                <a:sym typeface="Arial Narrow"/>
              </a:rPr>
              <a:t>HistoryMI</a:t>
            </a:r>
            <a:r>
              <a:rPr lang="en-US" dirty="0">
                <a:latin typeface="Arial Narrow"/>
                <a:ea typeface="Arial Narrow"/>
                <a:cs typeface="Arial Narrow"/>
                <a:sym typeface="Arial Narrow"/>
              </a:rPr>
              <a:t>).</a:t>
            </a:r>
            <a:endParaRPr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514350" lvl="0" indent="-514350" algn="just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/>
                <a:ea typeface="Arial Narrow"/>
                <a:cs typeface="Arial Narrow"/>
                <a:sym typeface="Arial Narrow"/>
              </a:rPr>
              <a:t>Fuse outputs from tabular, signal, and image models to determine a unified risk level (Low / Medium / High).</a:t>
            </a:r>
          </a:p>
          <a:p>
            <a:pPr marL="514350" lvl="0" indent="-514350" algn="just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/>
                <a:ea typeface="Arial Narrow"/>
                <a:cs typeface="Arial Narrow"/>
                <a:sym typeface="Arial Narrow"/>
              </a:rPr>
              <a:t>Provide tailored medical advice to patients and healthcare providers based on the assessed risk.</a:t>
            </a:r>
          </a:p>
          <a:p>
            <a:pPr marL="514350" lvl="0" indent="-514350" algn="just">
              <a:buClr>
                <a:schemeClr val="tx1"/>
              </a:buClr>
              <a:buSzPts val="2800"/>
              <a:buFont typeface="+mj-lt"/>
              <a:buAutoNum type="arabicPeriod"/>
            </a:pPr>
            <a:r>
              <a:rPr lang="en-US" dirty="0">
                <a:latin typeface="Arial Narrow"/>
                <a:ea typeface="Arial Narrow"/>
                <a:cs typeface="Arial Narrow"/>
                <a:sym typeface="Arial Narrow"/>
              </a:rPr>
              <a:t>Assist cardiologists in decision-making, reduce misdiagnosis, and enable efficient patient monitoring in both clinical and remote healthcare environments.</a:t>
            </a:r>
            <a:endParaRPr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06" name="Google Shape;10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3</a:t>
            </a:fld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>
            <a:spLocks noGrp="1"/>
          </p:cNvSpPr>
          <p:nvPr>
            <p:ph type="title"/>
          </p:nvPr>
        </p:nvSpPr>
        <p:spPr>
          <a:xfrm>
            <a:off x="0" y="195984"/>
            <a:ext cx="12192000" cy="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b="1" dirty="0">
                <a:latin typeface="Arial Narrow"/>
                <a:ea typeface="Arial Narrow"/>
                <a:cs typeface="Arial Narrow"/>
                <a:sym typeface="Arial Narrow"/>
              </a:rPr>
              <a:t>INTRODUCTION</a:t>
            </a:r>
            <a:endParaRPr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1"/>
          </p:nvPr>
        </p:nvSpPr>
        <p:spPr>
          <a:xfrm>
            <a:off x="838200" y="1244338"/>
            <a:ext cx="10515600" cy="487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just">
              <a:spcBef>
                <a:spcPts val="0"/>
              </a:spcBef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Heart disease remains one of the leading causes of death worldwide, making early and accurate detection vital.</a:t>
            </a:r>
            <a:endParaRPr dirty="0">
              <a:latin typeface="Arial Narrow" panose="020B0606020202030204" pitchFamily="34" charset="0"/>
            </a:endParaRPr>
          </a:p>
          <a:p>
            <a:pPr marL="514350" lvl="0" indent="-514350" algn="just"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Traditional methods rely on clinical features or ECG interpretation alone, which may lead to misdiagnosis.</a:t>
            </a:r>
            <a:endParaRPr dirty="0">
              <a:latin typeface="Arial Narrow" panose="020B0606020202030204" pitchFamily="34" charset="0"/>
            </a:endParaRPr>
          </a:p>
          <a:p>
            <a:pPr marL="514350" lvl="0" indent="-514350" algn="just"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Artificial Intelligence (AI) and Machine Learning (ML) enable powerful multi-modal analysis of clinical data, ECG signals, and ECG images.</a:t>
            </a:r>
            <a:endParaRPr dirty="0">
              <a:latin typeface="Arial Narrow" panose="020B0606020202030204" pitchFamily="34" charset="0"/>
            </a:endParaRPr>
          </a:p>
          <a:p>
            <a:pPr marL="514350" lvl="0" indent="-514350" algn="just"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This project, that integrates these modalities to predict risk levels, classify diseases, and provide medical recommendations.</a:t>
            </a:r>
          </a:p>
          <a:p>
            <a:pPr marL="514350" lvl="0" indent="-514350" algn="just">
              <a:buSzPts val="28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The system aims to support cardiologists in decision-making and improve patient monitoring in both clinical and remote healthcare settings.</a:t>
            </a:r>
            <a:endParaRPr dirty="0">
              <a:latin typeface="Arial Narrow" panose="020B0606020202030204" pitchFamily="34" charset="0"/>
            </a:endParaRPr>
          </a:p>
        </p:txBody>
      </p:sp>
      <p:sp>
        <p:nvSpPr>
          <p:cNvPr id="113" name="Google Shape;113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4</a:t>
            </a:fld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/>
          <p:nvPr/>
        </p:nvSpPr>
        <p:spPr>
          <a:xfrm>
            <a:off x="8753993" y="62420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5</a:t>
            </a:fld>
            <a:endParaRPr b="1">
              <a:solidFill>
                <a:schemeClr val="dk1"/>
              </a:solidFill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68855" y="0"/>
            <a:ext cx="120543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LITERATURE SURVEY</a:t>
            </a:r>
            <a:endParaRPr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graphicFrame>
        <p:nvGraphicFramePr>
          <p:cNvPr id="121" name="Google Shape;121;p5"/>
          <p:cNvGraphicFramePr/>
          <p:nvPr>
            <p:extLst>
              <p:ext uri="{D42A27DB-BD31-4B8C-83A1-F6EECF244321}">
                <p14:modId xmlns:p14="http://schemas.microsoft.com/office/powerpoint/2010/main" val="2228841126"/>
              </p:ext>
            </p:extLst>
          </p:nvPr>
        </p:nvGraphicFramePr>
        <p:xfrm>
          <a:off x="496560" y="708000"/>
          <a:ext cx="11393923" cy="6063504"/>
        </p:xfrm>
        <a:graphic>
          <a:graphicData uri="http://schemas.openxmlformats.org/drawingml/2006/table">
            <a:tbl>
              <a:tblPr firstRow="1" bandRow="1">
                <a:noFill/>
                <a:tableStyleId>{3CDD818E-ADFA-4579-856F-A3140DA02BD1}</a:tableStyleId>
              </a:tblPr>
              <a:tblGrid>
                <a:gridCol w="28290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6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15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771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851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TITLE OF PAPER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AUTHORS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PAPER GIST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TECHNOLOGY USED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65223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HXAI-ML: A Hybrid Explainable Artificial Intelligence Model for Cardiovascular Heart Disease Detection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r>
                        <a:rPr lang="fi-FI" sz="2400" b="0" dirty="0">
                          <a:latin typeface="Arial Narrow" panose="020B0606020202030204" pitchFamily="34" charset="0"/>
                        </a:rPr>
                        <a:t>Md. Alamin          Talukder</a:t>
                      </a:r>
                    </a:p>
                    <a:p>
                      <a:r>
                        <a:rPr lang="fi-FI" sz="2400" b="0" dirty="0">
                          <a:latin typeface="Arial Narrow" panose="020B0606020202030204" pitchFamily="34" charset="0"/>
                        </a:rPr>
                        <a:t>Amira Samy Talaat</a:t>
                      </a:r>
                    </a:p>
                    <a:p>
                      <a:r>
                        <a:rPr lang="fi-FI" sz="2400" b="0" dirty="0">
                          <a:latin typeface="Arial Narrow" panose="020B0606020202030204" pitchFamily="34" charset="0"/>
                        </a:rPr>
                        <a:t>Mohsin Kazi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Hybrid XAI model for accurate, transparent heart disease detection.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Machine Learning, Explainable AI (XAI), Hybrid Models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522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A multimodal machine learning approach for cardiovascular disease prediction using clinical data and ECG signals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S. Shashikumar,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Q. Li, M. Clifford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Combines ECG and clinical data for better heart disease prediction.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 Machine Learning (Random Forest, </a:t>
                      </a:r>
                      <a:r>
                        <a:rPr lang="en-US" sz="2400" u="none" strike="noStrike" cap="none" dirty="0" err="1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XGBoost</a:t>
                      </a: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)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2899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Deep learning-based classification of ECG signals for diagnosis of cardiac arrhythmia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457200" marR="0" lvl="0" indent="-45720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lphaUcPeriod"/>
                      </a:pPr>
                      <a:r>
                        <a:rPr lang="en-US" sz="2400" u="none" strike="noStrike" cap="none" dirty="0" err="1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Hannun</a:t>
                      </a: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, </a:t>
                      </a:r>
                    </a:p>
                    <a:p>
                      <a:pPr marL="457200" marR="0" lvl="0" indent="-45720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lphaUcPeriod"/>
                      </a:pP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P. </a:t>
                      </a:r>
                      <a:r>
                        <a:rPr lang="en-US" sz="2400" u="none" strike="noStrike" cap="none" dirty="0" err="1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Rajpurkar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CNN-based ECG classification for arrhythmia diagnosis.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D Convolutional Neural Networks (CNN)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>
          <a:extLst>
            <a:ext uri="{FF2B5EF4-FFF2-40B4-BE49-F238E27FC236}">
              <a16:creationId xmlns:a16="http://schemas.microsoft.com/office/drawing/2014/main" id="{E8D76577-CDA9-24BA-1840-AF2CF5084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>
            <a:extLst>
              <a:ext uri="{FF2B5EF4-FFF2-40B4-BE49-F238E27FC236}">
                <a16:creationId xmlns:a16="http://schemas.microsoft.com/office/drawing/2014/main" id="{8284C20E-25DE-E3B4-D4B2-E0F55402F6D7}"/>
              </a:ext>
            </a:extLst>
          </p:cNvPr>
          <p:cNvSpPr/>
          <p:nvPr/>
        </p:nvSpPr>
        <p:spPr>
          <a:xfrm>
            <a:off x="8753993" y="62420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>
            <a:extLst>
              <a:ext uri="{FF2B5EF4-FFF2-40B4-BE49-F238E27FC236}">
                <a16:creationId xmlns:a16="http://schemas.microsoft.com/office/drawing/2014/main" id="{F2BCA6E2-55D0-E841-0291-6982AD28179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6</a:t>
            </a:fld>
            <a:endParaRPr b="1">
              <a:solidFill>
                <a:schemeClr val="dk1"/>
              </a:solidFill>
            </a:endParaRPr>
          </a:p>
        </p:txBody>
      </p:sp>
      <p:sp>
        <p:nvSpPr>
          <p:cNvPr id="120" name="Google Shape;120;p5">
            <a:extLst>
              <a:ext uri="{FF2B5EF4-FFF2-40B4-BE49-F238E27FC236}">
                <a16:creationId xmlns:a16="http://schemas.microsoft.com/office/drawing/2014/main" id="{CB153CE3-54B6-EFB8-4662-7D4AFF732DFB}"/>
              </a:ext>
            </a:extLst>
          </p:cNvPr>
          <p:cNvSpPr/>
          <p:nvPr/>
        </p:nvSpPr>
        <p:spPr>
          <a:xfrm>
            <a:off x="68850" y="95880"/>
            <a:ext cx="120543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LITERATURE SURVEY</a:t>
            </a:r>
            <a:endParaRPr dirty="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graphicFrame>
        <p:nvGraphicFramePr>
          <p:cNvPr id="121" name="Google Shape;121;p5">
            <a:extLst>
              <a:ext uri="{FF2B5EF4-FFF2-40B4-BE49-F238E27FC236}">
                <a16:creationId xmlns:a16="http://schemas.microsoft.com/office/drawing/2014/main" id="{77C1CA94-6A31-89D3-9FCD-69C849E44C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1294968"/>
              </p:ext>
            </p:extLst>
          </p:nvPr>
        </p:nvGraphicFramePr>
        <p:xfrm>
          <a:off x="575219" y="1406091"/>
          <a:ext cx="11393923" cy="4509014"/>
        </p:xfrm>
        <a:graphic>
          <a:graphicData uri="http://schemas.openxmlformats.org/drawingml/2006/table">
            <a:tbl>
              <a:tblPr firstRow="1" bandRow="1">
                <a:noFill/>
                <a:tableStyleId>{3CDD818E-ADFA-4579-856F-A3140DA02BD1}</a:tableStyleId>
              </a:tblPr>
              <a:tblGrid>
                <a:gridCol w="28290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6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15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771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851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TITLE OF PAPER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AUTHORS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PAPER GIST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dk1"/>
                          </a:solidFill>
                          <a:latin typeface="Arial Narrow"/>
                          <a:ea typeface="Arial Narrow"/>
                          <a:cs typeface="Arial Narrow"/>
                          <a:sym typeface="Arial Narrow"/>
                        </a:rPr>
                        <a:t>TECHNOLOGY USED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43667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Cardiovascular disease identification using a hybrid CNN-LSTM model with explainable AI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sz="2400" dirty="0">
                          <a:latin typeface="Arial Narrow" panose="020B0606020202030204" pitchFamily="34" charset="0"/>
                        </a:rPr>
                        <a:t>Md. Maruf Hossain,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sz="2400" dirty="0">
                          <a:latin typeface="Arial Narrow" panose="020B0606020202030204" pitchFamily="34" charset="0"/>
                        </a:rPr>
                        <a:t> Md Shahin Ali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Hybrid deep model with XAI for cardiovascular disease detection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Hybrid deep learning (CNN + LSTM), feature engineering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6500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Interpretable estimation of the risk of heart failure hospitalization from a 30-second electrocardiogram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Sergio González, Wan-Ting Hsieh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SHAP-based model predicts heart failure risk from ECG.</a:t>
                      </a:r>
                      <a:endParaRPr lang="en-US"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Machine learning, SHAP,</a:t>
                      </a:r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atin typeface="Arial Narrow" panose="020B0606020202030204" pitchFamily="34" charset="0"/>
                        </a:rPr>
                        <a:t>survival modeling based on single-lead ECG for predicting heart failure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Arial Narrow" panose="020B0606020202030204" pitchFamily="34" charset="0"/>
                        <a:ea typeface="Arial Narrow"/>
                        <a:cs typeface="Arial Narrow"/>
                        <a:sym typeface="Arial Narro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5180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7</a:t>
            </a:fld>
            <a:endParaRPr b="1">
              <a:solidFill>
                <a:schemeClr val="dk1"/>
              </a:solidFill>
            </a:endParaRPr>
          </a:p>
        </p:txBody>
      </p:sp>
      <p:sp>
        <p:nvSpPr>
          <p:cNvPr id="127" name="Google Shape;127;p6"/>
          <p:cNvSpPr txBox="1"/>
          <p:nvPr/>
        </p:nvSpPr>
        <p:spPr>
          <a:xfrm>
            <a:off x="-2" y="136525"/>
            <a:ext cx="123456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EXISTING SYSTEM ARCHITECTURE</a:t>
            </a:r>
            <a:endParaRPr sz="40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E1AAEA-DB1F-84AC-4CD3-8B0D45566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664" y="1168635"/>
            <a:ext cx="8947355" cy="50439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65BDF-99F1-C758-68B6-C50518C4B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54946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Arial Narrow" panose="020B0606020202030204" pitchFamily="34" charset="0"/>
              </a:rPr>
              <a:t>PROBLEM IDENTIFICATION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AEAE5-9A6F-90C8-32FF-2D8B04533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2221" y="1095022"/>
            <a:ext cx="11548535" cy="5181600"/>
          </a:xfrm>
        </p:spPr>
        <p:txBody>
          <a:bodyPr>
            <a:noAutofit/>
          </a:bodyPr>
          <a:lstStyle/>
          <a:p>
            <a:pPr marL="628650" indent="-514350" algn="just">
              <a:buSzPct val="1000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Existing models rely only on tabular clinical data (e.g., age, cholesterol, BP), ignoring ECG signals and images, thus missing critical physiological and electrical heart information.</a:t>
            </a:r>
          </a:p>
          <a:p>
            <a:pPr marL="628650" indent="-514350" algn="just">
              <a:buSzPct val="1000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The current system provides only a Yes/No result, failing to represent different disease risk levels essential for clinical decision-making and early intervention.</a:t>
            </a:r>
          </a:p>
          <a:p>
            <a:pPr marL="628650" indent="-514350" algn="just">
              <a:buSzPct val="1000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Though XAI methods like SHAP, LIME, and PFI are applied, interpretation remains limited to tabular features, lacking multimodal explainability from ECG data</a:t>
            </a:r>
          </a:p>
          <a:p>
            <a:pPr marL="628650" indent="-514350" algn="just">
              <a:buSzPct val="1000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Despite using RO, SMOTE, Tomek Links, and IHT, real-world data imbalance still affects model generalization and consistency across varied patient groups.</a:t>
            </a:r>
          </a:p>
          <a:p>
            <a:pPr marL="628650" indent="-514350" algn="just">
              <a:buSzPct val="100000"/>
              <a:buFont typeface="+mj-lt"/>
              <a:buAutoNum type="arabicPeriod"/>
            </a:pPr>
            <a:r>
              <a:rPr lang="en-US" dirty="0">
                <a:latin typeface="Arial Narrow" panose="020B0606020202030204" pitchFamily="34" charset="0"/>
              </a:rPr>
              <a:t>The model only predicts disease presence or absence without providing patient-specific recommendations or insights for preventive healthcare actions.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B12B50-EAEA-8626-9408-2F05D673B3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16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EA2CD3-7C13-8B8D-E59B-B0EF404884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0935A0-D2DA-2E78-478E-4EB3BEF7B471}"/>
              </a:ext>
            </a:extLst>
          </p:cNvPr>
          <p:cNvSpPr txBox="1"/>
          <p:nvPr/>
        </p:nvSpPr>
        <p:spPr>
          <a:xfrm>
            <a:off x="1238865" y="136525"/>
            <a:ext cx="104688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Arial Narrow" panose="020B0606020202030204" pitchFamily="34" charset="0"/>
              </a:rPr>
              <a:t>PROPOSED SYSTEM ARCHITECTURE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9E0BB8-9C70-7E68-64BF-5D60A4252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480" y="1048510"/>
            <a:ext cx="8173040" cy="544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932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</TotalTime>
  <Words>1184</Words>
  <Application>Microsoft Office PowerPoint</Application>
  <PresentationFormat>Widescreen</PresentationFormat>
  <Paragraphs>137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 Narrow</vt:lpstr>
      <vt:lpstr>Calibri</vt:lpstr>
      <vt:lpstr>Arial</vt:lpstr>
      <vt:lpstr>Times New Roman</vt:lpstr>
      <vt:lpstr>Office Theme</vt:lpstr>
      <vt:lpstr>PowerPoint Presentation</vt:lpstr>
      <vt:lpstr>PowerPoint Presentation</vt:lpstr>
      <vt:lpstr>OBJECTIVE OF THE PROJECT</vt:lpstr>
      <vt:lpstr>INTRODUCTION</vt:lpstr>
      <vt:lpstr>PowerPoint Presentation</vt:lpstr>
      <vt:lpstr>PowerPoint Presentation</vt:lpstr>
      <vt:lpstr>PowerPoint Presentation</vt:lpstr>
      <vt:lpstr>PROBLEM IDENTIFICATION</vt:lpstr>
      <vt:lpstr>PowerPoint Presentation</vt:lpstr>
      <vt:lpstr>SOFTWARE AND HARDWARE REQUIREMENTS </vt:lpstr>
      <vt:lpstr>MODULES </vt:lpstr>
      <vt:lpstr>IMPLEMENTATION OF MODULE-1</vt:lpstr>
      <vt:lpstr>IMPLEMENTATION OF MODULE-2</vt:lpstr>
      <vt:lpstr>IMPLEMENTATION OF MODULE-3</vt:lpstr>
      <vt:lpstr>IMPLEMENTATION OF MODULE-4</vt:lpstr>
      <vt:lpstr>IMPLEMENTATION OF MODULE-5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Saravanan M</dc:creator>
  <cp:lastModifiedBy>Shalini K</cp:lastModifiedBy>
  <cp:revision>19</cp:revision>
  <dcterms:modified xsi:type="dcterms:W3CDTF">2025-11-26T04:56:58Z</dcterms:modified>
</cp:coreProperties>
</file>